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  <p:sldMasterId id="2147483843" r:id="rId2"/>
    <p:sldMasterId id="2147483896" r:id="rId3"/>
  </p:sldMasterIdLst>
  <p:sldIdLst>
    <p:sldId id="27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4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5241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36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4302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29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03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45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79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98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30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58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35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21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78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15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69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64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87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21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53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389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98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96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6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89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72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9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99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5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7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7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28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68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6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45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68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9932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71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99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45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22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6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3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4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6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9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2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8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5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58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8C8CA2-B0C5-4CD3-B21D-8D494D1A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253" y="724829"/>
            <a:ext cx="9058507" cy="2587084"/>
          </a:xfrm>
        </p:spPr>
        <p:txBody>
          <a:bodyPr>
            <a:normAutofit fontScale="90000"/>
          </a:bodyPr>
          <a:lstStyle/>
          <a:p>
            <a:r>
              <a:rPr lang="pl-PL" sz="4400" dirty="0">
                <a:solidFill>
                  <a:schemeClr val="tx1"/>
                </a:solidFill>
              </a:rPr>
              <a:t>     XVIII Liceum Ogólnokształcące</a:t>
            </a:r>
            <a:br>
              <a:rPr lang="pl-PL" sz="4400" dirty="0">
                <a:solidFill>
                  <a:schemeClr val="tx1"/>
                </a:solidFill>
              </a:rPr>
            </a:br>
            <a:r>
              <a:rPr lang="pl-PL" sz="4400" dirty="0">
                <a:solidFill>
                  <a:schemeClr val="tx1"/>
                </a:solidFill>
              </a:rPr>
              <a:t>    im. Stanisławy Filipiny </a:t>
            </a:r>
            <a:r>
              <a:rPr lang="pl-PL" sz="4400" dirty="0" err="1">
                <a:solidFill>
                  <a:schemeClr val="tx1"/>
                </a:solidFill>
              </a:rPr>
              <a:t>Paleolog</a:t>
            </a:r>
            <a:r>
              <a:rPr lang="pl-PL" sz="4400" dirty="0">
                <a:solidFill>
                  <a:schemeClr val="tx1"/>
                </a:solidFill>
              </a:rPr>
              <a:t> </a:t>
            </a:r>
            <a:br>
              <a:rPr lang="pl-PL" sz="4400" dirty="0">
                <a:solidFill>
                  <a:schemeClr val="tx1"/>
                </a:solidFill>
              </a:rPr>
            </a:br>
            <a:r>
              <a:rPr lang="pl-PL" sz="4400" dirty="0">
                <a:solidFill>
                  <a:schemeClr val="tx1"/>
                </a:solidFill>
              </a:rPr>
              <a:t>                         w Lublinie</a:t>
            </a:r>
            <a:br>
              <a:rPr lang="pl-PL" dirty="0">
                <a:solidFill>
                  <a:schemeClr val="tx1"/>
                </a:solidFill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FC2A13-29E8-4302-8507-E970C0E5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872" y="3768837"/>
            <a:ext cx="6848707" cy="2117919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latin typeface="Modern No. 20" panose="02070704070505020303" pitchFamily="18" charset="0"/>
              </a:rPr>
              <a:t>ul. Przyjaźni 12, 20-314 Lublin</a:t>
            </a:r>
          </a:p>
          <a:p>
            <a:pPr marL="0" indent="0" algn="ctr">
              <a:buNone/>
            </a:pPr>
            <a:r>
              <a:rPr lang="pl-PL" dirty="0">
                <a:latin typeface="Modern No. 20" panose="02070704070505020303" pitchFamily="18" charset="0"/>
              </a:rPr>
              <a:t>tel.: 81 746 25 11,  fax: 81 746 50 53</a:t>
            </a:r>
          </a:p>
          <a:p>
            <a:pPr marL="0" indent="0" algn="ctr">
              <a:buNone/>
            </a:pPr>
            <a:r>
              <a:rPr lang="pl-PL" dirty="0">
                <a:latin typeface="Modern No. 20" panose="02070704070505020303" pitchFamily="18" charset="0"/>
              </a:rPr>
              <a:t>zsonr2.lublin.pl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199DFB7-211D-4D75-B6FA-390EB8926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3" y="1472210"/>
            <a:ext cx="2922140" cy="39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5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BED2CE-6C04-4E49-A91E-A1D1484D2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07327"/>
          </a:xfrm>
        </p:spPr>
        <p:txBody>
          <a:bodyPr>
            <a:normAutofit/>
          </a:bodyPr>
          <a:lstStyle/>
          <a:p>
            <a:r>
              <a:rPr lang="pl-PL" sz="2800" dirty="0"/>
              <a:t>                                   KLASA</a:t>
            </a:r>
            <a:br>
              <a:rPr lang="pl-PL" sz="2800" dirty="0"/>
            </a:br>
            <a:r>
              <a:rPr lang="pl-PL" sz="2800" dirty="0"/>
              <a:t>          Z EDUKACJĄ SŁUŻBA OCHRONY GRANICY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14239D-351F-4E66-A751-CD877747F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6927"/>
            <a:ext cx="8596668" cy="1812073"/>
          </a:xfrm>
        </p:spPr>
        <p:txBody>
          <a:bodyPr>
            <a:normAutofit/>
          </a:bodyPr>
          <a:lstStyle/>
          <a:p>
            <a:pPr algn="just"/>
            <a:r>
              <a:rPr lang="pl-PL" sz="2400" dirty="0"/>
              <a:t>Oferta zajęć obejmuje dodatkowo wyjścia na strzelnicę, poznanie w praktyce pracy strażnika granicznego </a:t>
            </a:r>
            <a:br>
              <a:rPr lang="pl-PL" sz="2400" dirty="0"/>
            </a:br>
            <a:r>
              <a:rPr lang="pl-PL" sz="2400" dirty="0"/>
              <a:t>i celnika, wycieczki na granicę w Dorohusku i lotnisko </a:t>
            </a:r>
            <a:br>
              <a:rPr lang="pl-PL" sz="2400" dirty="0"/>
            </a:br>
            <a:r>
              <a:rPr lang="pl-PL" sz="2400" dirty="0"/>
              <a:t>w Świdniku oraz tygodniowy obóz szkoleniowy.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0BAA3B6-03C9-4CC5-AC50-D44D5B029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0" y="3495781"/>
            <a:ext cx="5238972" cy="295334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9CA06AD-197C-4A7A-9099-E9C623844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83" y="3495781"/>
            <a:ext cx="5238972" cy="294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BD8E08-63C4-4DF6-9C0C-6660F1AE3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52293"/>
          </a:xfrm>
        </p:spPr>
        <p:txBody>
          <a:bodyPr>
            <a:normAutofit/>
          </a:bodyPr>
          <a:lstStyle/>
          <a:p>
            <a:r>
              <a:rPr lang="pl-PL" sz="2800" dirty="0"/>
              <a:t>                                   KLASA</a:t>
            </a:r>
            <a:br>
              <a:rPr lang="pl-PL" sz="2800" dirty="0"/>
            </a:br>
            <a:r>
              <a:rPr lang="pl-PL" sz="2800" dirty="0"/>
              <a:t>          Z EDUKACJĄ SŁUŻBA OCHRONY GRANICY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D230E8-125B-42B3-AA75-08C6B9288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1894"/>
            <a:ext cx="8596668" cy="1393902"/>
          </a:xfrm>
        </p:spPr>
        <p:txBody>
          <a:bodyPr/>
          <a:lstStyle/>
          <a:p>
            <a:pPr algn="just"/>
            <a:r>
              <a:rPr lang="pl-PL" sz="2400" dirty="0"/>
              <a:t>Klasa tworzy </a:t>
            </a:r>
            <a:r>
              <a:rPr lang="pl-PL" sz="2400" dirty="0">
                <a:solidFill>
                  <a:schemeClr val="accent1"/>
                </a:solidFill>
              </a:rPr>
              <a:t>korpus kadetów </a:t>
            </a:r>
            <a:r>
              <a:rPr lang="pl-PL" sz="2400" dirty="0"/>
              <a:t>i umożliwia awans od stopnia młodszego kadeta do </a:t>
            </a:r>
            <a:r>
              <a:rPr lang="pl-PL" sz="2400" dirty="0" err="1"/>
              <a:t>nadkadeta</a:t>
            </a:r>
            <a:r>
              <a:rPr lang="pl-PL" sz="2400" dirty="0"/>
              <a:t> oraz uzyskanie końcowego certyfikatu.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A7BBCB-0109-4D34-852A-19B8C7D63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3429000"/>
            <a:ext cx="5253463" cy="295507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2647721-0B01-4BE5-BB3C-16F40A299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07" y="3429000"/>
            <a:ext cx="5253463" cy="29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B75BB2-3735-447A-AF48-9B15BA92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29629"/>
          </a:xfrm>
        </p:spPr>
        <p:txBody>
          <a:bodyPr>
            <a:normAutofit/>
          </a:bodyPr>
          <a:lstStyle/>
          <a:p>
            <a:r>
              <a:rPr lang="pl-PL" sz="2800" dirty="0"/>
              <a:t>                                   KLASA</a:t>
            </a:r>
            <a:br>
              <a:rPr lang="pl-PL" sz="2800" dirty="0"/>
            </a:br>
            <a:r>
              <a:rPr lang="pl-PL" sz="2800" dirty="0"/>
              <a:t>          Z EDUKACJĄ SŁUŻBA OCHRONY GRANICY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F4F773-69CF-4747-A79B-21442924A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81448"/>
            <a:ext cx="8596668" cy="2040055"/>
          </a:xfrm>
        </p:spPr>
        <p:txBody>
          <a:bodyPr>
            <a:normAutofit/>
          </a:bodyPr>
          <a:lstStyle/>
          <a:p>
            <a:pPr algn="just"/>
            <a:r>
              <a:rPr lang="pl-PL" sz="2400" dirty="0"/>
              <a:t>Nauka w tej klasie umożliwia do przygotowania się </a:t>
            </a:r>
            <a:br>
              <a:rPr lang="pl-PL" sz="2400" dirty="0"/>
            </a:br>
            <a:r>
              <a:rPr lang="pl-PL" sz="2400" dirty="0"/>
              <a:t>do </a:t>
            </a:r>
            <a:r>
              <a:rPr lang="pl-PL" sz="2400" dirty="0">
                <a:solidFill>
                  <a:schemeClr val="accent2"/>
                </a:solidFill>
              </a:rPr>
              <a:t>studiów prawniczych, towaroznawczych, bezpieczeństwa wewnętrznego </a:t>
            </a:r>
            <a:r>
              <a:rPr lang="pl-PL" sz="2400" dirty="0"/>
              <a:t>oraz podjęcia </a:t>
            </a:r>
            <a:r>
              <a:rPr lang="pl-PL" sz="2400" dirty="0">
                <a:solidFill>
                  <a:schemeClr val="accent2"/>
                </a:solidFill>
              </a:rPr>
              <a:t>pracy </a:t>
            </a:r>
            <a:br>
              <a:rPr lang="pl-PL" sz="2400" dirty="0">
                <a:solidFill>
                  <a:schemeClr val="accent2"/>
                </a:solidFill>
              </a:rPr>
            </a:br>
            <a:r>
              <a:rPr lang="pl-PL" sz="2400" dirty="0">
                <a:solidFill>
                  <a:schemeClr val="accent2"/>
                </a:solidFill>
              </a:rPr>
              <a:t>w różnych służbach mundurowych</a:t>
            </a:r>
            <a:r>
              <a:rPr lang="pl-PL" sz="2400" dirty="0"/>
              <a:t> – straż graniczna, służba celna, policja, wojsko, straż pożarna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F9B746C-433A-4682-9CB7-B3EE3A37C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09" y="3822123"/>
            <a:ext cx="5015572" cy="2821259"/>
          </a:xfrm>
          <a:prstGeom prst="rect">
            <a:avLst/>
          </a:prstGeom>
        </p:spPr>
      </p:pic>
      <p:pic>
        <p:nvPicPr>
          <p:cNvPr id="1026" name="Picture 2" descr="Obraz może zawierać: 4 osoby">
            <a:extLst>
              <a:ext uri="{FF2B5EF4-FFF2-40B4-BE49-F238E27FC236}">
                <a16:creationId xmlns:a16="http://schemas.microsoft.com/office/drawing/2014/main" id="{31863A05-AD89-4077-96B5-E2C10AD0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54" y="3821504"/>
            <a:ext cx="4232816" cy="282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51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F69D93-CCBA-412F-ADD3-1BACE3DE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74234"/>
          </a:xfrm>
        </p:spPr>
        <p:txBody>
          <a:bodyPr>
            <a:normAutofit/>
          </a:bodyPr>
          <a:lstStyle/>
          <a:p>
            <a:r>
              <a:rPr lang="pl-PL" sz="2800" dirty="0"/>
              <a:t>                                   KLASA</a:t>
            </a:r>
            <a:br>
              <a:rPr lang="pl-PL" sz="2800" dirty="0"/>
            </a:br>
            <a:r>
              <a:rPr lang="pl-PL" sz="2800" dirty="0"/>
              <a:t>          Z EDUKACJĄ SŁUŻBA OCHRONY GRANICY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50CE45-9099-40E9-A79C-1D65FAF0C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14541"/>
            <a:ext cx="10303727" cy="1575070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/>
              <a:t>PRZEDMIOTY PUNKTOWANE: </a:t>
            </a:r>
            <a:r>
              <a:rPr lang="pl-PL" sz="2400" dirty="0">
                <a:solidFill>
                  <a:schemeClr val="accent1"/>
                </a:solidFill>
              </a:rPr>
              <a:t>język polski, matematyka, język obcy i </a:t>
            </a:r>
            <a:r>
              <a:rPr lang="pl-PL" sz="2400" dirty="0" err="1">
                <a:solidFill>
                  <a:schemeClr val="accent1"/>
                </a:solidFill>
              </a:rPr>
              <a:t>wos</a:t>
            </a:r>
            <a:endParaRPr lang="pl-PL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tx1"/>
                </a:solidFill>
              </a:rPr>
              <a:t>PRZEDMIOTY W ZAKRESIE ROZSZERZONYM: </a:t>
            </a:r>
            <a:r>
              <a:rPr lang="pl-PL" sz="2400" dirty="0">
                <a:solidFill>
                  <a:schemeClr val="accent1"/>
                </a:solidFill>
              </a:rPr>
              <a:t>język angielski, historia, </a:t>
            </a:r>
            <a:r>
              <a:rPr lang="pl-PL" sz="2400" dirty="0" err="1">
                <a:solidFill>
                  <a:schemeClr val="accent1"/>
                </a:solidFill>
              </a:rPr>
              <a:t>wos</a:t>
            </a:r>
            <a:endParaRPr lang="pl-PL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tx1"/>
                </a:solidFill>
              </a:rPr>
              <a:t>JĘZYKI OBCE: </a:t>
            </a:r>
            <a:r>
              <a:rPr lang="pl-PL" sz="2400" dirty="0">
                <a:solidFill>
                  <a:schemeClr val="accent1"/>
                </a:solidFill>
              </a:rPr>
              <a:t>angielski i niemiecki</a:t>
            </a:r>
            <a:endParaRPr lang="pl-PL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8A1C22-32E5-4D19-8855-9EBC03D34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2" y="3429000"/>
            <a:ext cx="4951142" cy="32022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16A71F9-F753-49E5-A4E1-94AD49F9E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24" y="3429000"/>
            <a:ext cx="5692800" cy="32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DB9724-D985-485E-A204-61C1E6297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           KLASA </a:t>
            </a:r>
            <a:br>
              <a:rPr lang="pl-PL" dirty="0"/>
            </a:br>
            <a:r>
              <a:rPr lang="pl-PL" dirty="0"/>
              <a:t>            Z EDUKACJĄ RATOWNICZĄ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D55D2B6-8CA9-49E7-9137-6A4BAACD2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35" y="2127134"/>
            <a:ext cx="4160194" cy="4251427"/>
          </a:xfrm>
        </p:spPr>
      </p:pic>
    </p:spTree>
    <p:extLst>
      <p:ext uri="{BB962C8B-B14F-4D97-AF65-F5344CB8AC3E}">
        <p14:creationId xmlns:p14="http://schemas.microsoft.com/office/powerpoint/2010/main" val="2415132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470BB8-8638-48F3-A902-FFE630F7A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                                   KLASA </a:t>
            </a:r>
            <a:br>
              <a:rPr lang="pl-PL" sz="2800" dirty="0"/>
            </a:br>
            <a:r>
              <a:rPr lang="pl-PL" sz="2800" dirty="0"/>
              <a:t>                   Z EDUKACJĄ RATOWNICZĄ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002DD8-EB27-454C-A4D8-E7D2AEE60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26053"/>
            <a:ext cx="8596668" cy="1418952"/>
          </a:xfrm>
        </p:spPr>
        <p:txBody>
          <a:bodyPr>
            <a:normAutofit/>
          </a:bodyPr>
          <a:lstStyle/>
          <a:p>
            <a:pPr algn="just"/>
            <a:r>
              <a:rPr lang="pl-PL" sz="2400" dirty="0"/>
              <a:t>Dodatkowy przedmiot </a:t>
            </a:r>
            <a:r>
              <a:rPr lang="pl-PL" sz="2400" dirty="0">
                <a:solidFill>
                  <a:schemeClr val="accent2"/>
                </a:solidFill>
              </a:rPr>
              <a:t>edukacja ratownicza </a:t>
            </a:r>
            <a:r>
              <a:rPr lang="pl-PL" sz="2400" dirty="0"/>
              <a:t>(2 godz. tygodniowo przez 2 lata) prowadzona przez </a:t>
            </a:r>
            <a:r>
              <a:rPr lang="pl-PL" sz="2400" dirty="0">
                <a:solidFill>
                  <a:schemeClr val="accent2"/>
                </a:solidFill>
              </a:rPr>
              <a:t>lekarza medycyny specjalizującego się w ratownictwie.</a:t>
            </a:r>
            <a:endParaRPr lang="pl-PL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616742E-246C-4431-830A-C23EEB305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05" y="3146853"/>
            <a:ext cx="5223107" cy="35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21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5133E9-0B2B-449C-B48E-6FBE5509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6936"/>
            <a:ext cx="8596668" cy="1174595"/>
          </a:xfrm>
        </p:spPr>
        <p:txBody>
          <a:bodyPr/>
          <a:lstStyle/>
          <a:p>
            <a:r>
              <a:rPr lang="pl-PL" dirty="0"/>
              <a:t>                           </a:t>
            </a:r>
            <a:r>
              <a:rPr lang="pl-PL" sz="2800" dirty="0"/>
              <a:t>KLASA </a:t>
            </a:r>
            <a:br>
              <a:rPr lang="pl-PL" sz="2800" dirty="0"/>
            </a:br>
            <a:r>
              <a:rPr lang="pl-PL" sz="2800" dirty="0"/>
              <a:t>                   Z EDUKACJĄ RATOWNICZĄ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A70E8D-191F-4995-883D-01A5B859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1531"/>
            <a:ext cx="8596668" cy="1965362"/>
          </a:xfrm>
        </p:spPr>
        <p:txBody>
          <a:bodyPr>
            <a:normAutofit/>
          </a:bodyPr>
          <a:lstStyle/>
          <a:p>
            <a:pPr algn="just"/>
            <a:r>
              <a:rPr lang="pl-PL" sz="2400" dirty="0"/>
              <a:t>Oferta zajęć obejmuje wyjścia do laboratorium, zwiedzanie oddziałów pogotowia ratunkowego oraz współpracę z PCK. Zajęcia z ratownictwa medycznego odbywają się w dobrze wyposażonej pracowni </a:t>
            </a:r>
            <a:br>
              <a:rPr lang="pl-PL" sz="2400" dirty="0"/>
            </a:br>
            <a:r>
              <a:rPr lang="pl-PL" sz="2400" dirty="0"/>
              <a:t>i umożliwiają zdobywanie praktycznych umiejętności.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9A34ED-4B9F-46AA-81E6-97ED07B20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1" y="3729619"/>
            <a:ext cx="4924425" cy="29337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DF5FF1D-4A56-432C-A129-A2697D665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58" y="3729619"/>
            <a:ext cx="5191321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9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E8956D-247F-4456-8BA2-ADE992C3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51932"/>
          </a:xfrm>
        </p:spPr>
        <p:txBody>
          <a:bodyPr>
            <a:normAutofit/>
          </a:bodyPr>
          <a:lstStyle/>
          <a:p>
            <a:r>
              <a:rPr lang="pl-PL" sz="2800" dirty="0"/>
              <a:t>                                   KLASA </a:t>
            </a:r>
            <a:br>
              <a:rPr lang="pl-PL" sz="2800" dirty="0"/>
            </a:br>
            <a:r>
              <a:rPr lang="pl-PL" sz="2800" dirty="0"/>
              <a:t>                   Z EDUKACJĄ RATOWNICZĄ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C8C2C0-F544-4D57-8E32-6E792159E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7954"/>
            <a:ext cx="8596668" cy="1841046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400" dirty="0"/>
              <a:t>Nauka w tej klasie umożliwia przygotowanie się </a:t>
            </a:r>
            <a:br>
              <a:rPr lang="pl-PL" sz="2400" dirty="0"/>
            </a:br>
            <a:r>
              <a:rPr lang="pl-PL" sz="2400" dirty="0"/>
              <a:t>do </a:t>
            </a:r>
            <a:r>
              <a:rPr lang="pl-PL" sz="2400" dirty="0">
                <a:solidFill>
                  <a:schemeClr val="accent2"/>
                </a:solidFill>
              </a:rPr>
              <a:t>egzaminów na ratowników kwalifikowanej pierwszej pomocy </a:t>
            </a:r>
            <a:r>
              <a:rPr lang="pl-PL" sz="2400" dirty="0"/>
              <a:t>oraz podjęcia </a:t>
            </a:r>
            <a:r>
              <a:rPr lang="pl-PL" sz="2400" dirty="0">
                <a:solidFill>
                  <a:schemeClr val="accent2"/>
                </a:solidFill>
              </a:rPr>
              <a:t>pracy </a:t>
            </a:r>
            <a:r>
              <a:rPr lang="pl-PL" sz="2400" dirty="0">
                <a:solidFill>
                  <a:schemeClr val="tx1"/>
                </a:solidFill>
              </a:rPr>
              <a:t>i ukończenie różnych kursów w tym zakresie. Uczniowie klas ratowniczych zdobywają wiedzę i umiejętności potrzebne na</a:t>
            </a:r>
            <a:r>
              <a:rPr lang="pl-PL" sz="2400" dirty="0">
                <a:solidFill>
                  <a:schemeClr val="accent2"/>
                </a:solidFill>
              </a:rPr>
              <a:t> studiach medycznych</a:t>
            </a:r>
            <a:r>
              <a:rPr lang="pl-PL" sz="2400" dirty="0">
                <a:solidFill>
                  <a:schemeClr val="tx1"/>
                </a:solidFill>
              </a:rPr>
              <a:t>.</a:t>
            </a:r>
            <a:endParaRPr lang="pl-PL" sz="2400" dirty="0"/>
          </a:p>
          <a:p>
            <a:endParaRPr lang="pl-PL" dirty="0"/>
          </a:p>
        </p:txBody>
      </p:sp>
      <p:pic>
        <p:nvPicPr>
          <p:cNvPr id="1026" name="Picture 2" descr="Obraz może zawierać: 2 osoby">
            <a:extLst>
              <a:ext uri="{FF2B5EF4-FFF2-40B4-BE49-F238E27FC236}">
                <a16:creationId xmlns:a16="http://schemas.microsoft.com/office/drawing/2014/main" id="{DC5576B7-B370-4C6D-9314-AAEE24925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507" y="3686053"/>
            <a:ext cx="5107257" cy="287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3104FB1-A74B-4088-9CFD-4C2403B0F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6" y="3686053"/>
            <a:ext cx="5200640" cy="28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15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244519-0321-467F-B42B-5152F37E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85385"/>
          </a:xfrm>
        </p:spPr>
        <p:txBody>
          <a:bodyPr/>
          <a:lstStyle/>
          <a:p>
            <a:r>
              <a:rPr lang="pl-PL" dirty="0"/>
              <a:t>                           </a:t>
            </a:r>
            <a:r>
              <a:rPr lang="pl-PL" sz="2800" dirty="0"/>
              <a:t>KLASA </a:t>
            </a:r>
            <a:br>
              <a:rPr lang="pl-PL" sz="2800" dirty="0"/>
            </a:br>
            <a:r>
              <a:rPr lang="pl-PL" sz="2800" dirty="0"/>
              <a:t>                   Z EDUKACJĄ RATOWNICZĄ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88C555-2536-4530-81B3-BD0F5D543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78" y="1694985"/>
            <a:ext cx="10094744" cy="212988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pl-PL" sz="2400" dirty="0"/>
              <a:t>PRZEDMIOTY PUNKTOWANE: </a:t>
            </a:r>
            <a:r>
              <a:rPr lang="pl-PL" sz="2400" dirty="0">
                <a:solidFill>
                  <a:schemeClr val="accent1"/>
                </a:solidFill>
              </a:rPr>
              <a:t>język polski, matematyka, język obcy </a:t>
            </a:r>
            <a:br>
              <a:rPr lang="pl-PL" sz="2400" dirty="0">
                <a:solidFill>
                  <a:schemeClr val="accent1"/>
                </a:solidFill>
              </a:rPr>
            </a:br>
            <a:r>
              <a:rPr lang="pl-PL" sz="2400" dirty="0">
                <a:solidFill>
                  <a:schemeClr val="accent1"/>
                </a:solidFill>
              </a:rPr>
              <a:t>                                          i biologia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>
                <a:solidFill>
                  <a:schemeClr val="tx1"/>
                </a:solidFill>
              </a:rPr>
              <a:t>PRZEDMIOTY W ZAKRESIE ROZSZERZONYM: </a:t>
            </a:r>
            <a:r>
              <a:rPr lang="pl-PL" sz="2400" dirty="0">
                <a:solidFill>
                  <a:schemeClr val="accent1"/>
                </a:solidFill>
              </a:rPr>
              <a:t>język angielski, chemia,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>
                <a:solidFill>
                  <a:schemeClr val="accent1"/>
                </a:solidFill>
              </a:rPr>
              <a:t>                                                                biologia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400" dirty="0">
                <a:solidFill>
                  <a:schemeClr val="tx1"/>
                </a:solidFill>
              </a:rPr>
              <a:t>JĘZYKI OBCE: </a:t>
            </a:r>
            <a:r>
              <a:rPr lang="pl-PL" sz="2400" dirty="0">
                <a:solidFill>
                  <a:schemeClr val="accent1"/>
                </a:solidFill>
              </a:rPr>
              <a:t>angielski i niemiecki</a:t>
            </a:r>
            <a:endParaRPr lang="pl-PL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 descr="Obraz może zawierać: 4 osoby, uśmiechnięci ludzie, ludzie stoją, garnitur i w budynku">
            <a:extLst>
              <a:ext uri="{FF2B5EF4-FFF2-40B4-BE49-F238E27FC236}">
                <a16:creationId xmlns:a16="http://schemas.microsoft.com/office/drawing/2014/main" id="{192441DA-C58B-40A8-BAB3-F5773968F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8" y="3824868"/>
            <a:ext cx="4772722" cy="268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AF97B9D-124A-4510-BC3D-E45563C30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938" y="3824868"/>
            <a:ext cx="4572000" cy="26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22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AB31DB-30D1-47A2-93E6-8F1190943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                             </a:t>
            </a:r>
            <a:r>
              <a:rPr lang="pl-PL" sz="4900" dirty="0"/>
              <a:t>KLASA </a:t>
            </a:r>
            <a:br>
              <a:rPr lang="pl-PL" sz="4900" dirty="0"/>
            </a:br>
            <a:r>
              <a:rPr lang="pl-PL" sz="4900" dirty="0"/>
              <a:t>        Z EDUKACJĄ POLICYJNĄ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0CF3345-67AD-4882-B483-619B00782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86" y="2160588"/>
            <a:ext cx="6321197" cy="3881437"/>
          </a:xfrm>
        </p:spPr>
      </p:pic>
    </p:spTree>
    <p:extLst>
      <p:ext uri="{BB962C8B-B14F-4D97-AF65-F5344CB8AC3E}">
        <p14:creationId xmlns:p14="http://schemas.microsoft.com/office/powerpoint/2010/main" val="101396881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5B12FF-1DF4-425B-8275-CB4C74F17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79678"/>
          </a:xfrm>
        </p:spPr>
        <p:txBody>
          <a:bodyPr>
            <a:normAutofit/>
          </a:bodyPr>
          <a:lstStyle/>
          <a:p>
            <a:r>
              <a:rPr lang="pl-PL" sz="2800" dirty="0"/>
              <a:t>                                    KLASA </a:t>
            </a:r>
            <a:br>
              <a:rPr lang="pl-PL" sz="2800" dirty="0"/>
            </a:br>
            <a:r>
              <a:rPr lang="pl-PL" sz="2800" dirty="0"/>
              <a:t>                       Z EDUKACJĄ POLICYJNĄ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E24C93-8014-453E-ABC6-2E9D4A2A2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33940"/>
            <a:ext cx="8596668" cy="1310343"/>
          </a:xfrm>
        </p:spPr>
        <p:txBody>
          <a:bodyPr>
            <a:normAutofit/>
          </a:bodyPr>
          <a:lstStyle/>
          <a:p>
            <a:pPr algn="just"/>
            <a:r>
              <a:rPr lang="pl-PL" sz="2400" dirty="0"/>
              <a:t>Dodatkowy przedmiot to </a:t>
            </a:r>
            <a:r>
              <a:rPr lang="pl-PL" sz="2400" dirty="0">
                <a:solidFill>
                  <a:schemeClr val="accent1"/>
                </a:solidFill>
              </a:rPr>
              <a:t>edukacja policyjna </a:t>
            </a:r>
            <a:r>
              <a:rPr lang="pl-PL" sz="2400" dirty="0"/>
              <a:t>(2 godz. tygodniowo przez 2 lata) prowadzona przez </a:t>
            </a:r>
            <a:r>
              <a:rPr lang="pl-PL" sz="2400" dirty="0">
                <a:solidFill>
                  <a:schemeClr val="accent1"/>
                </a:solidFill>
              </a:rPr>
              <a:t>oficera policji – komendanta Komendy Miejskiej w Lublinie w st. sp.</a:t>
            </a:r>
            <a:endParaRPr lang="pl-PL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8EAEFCD-7C8E-48C2-B5E9-12B2B0D4D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69" y="3154052"/>
            <a:ext cx="5040352" cy="33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6779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DEB1C3-15D1-4813-BA13-0AF83CCD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                                   KLASA </a:t>
            </a:r>
            <a:br>
              <a:rPr lang="pl-PL" sz="2800" dirty="0"/>
            </a:br>
            <a:r>
              <a:rPr lang="pl-PL" sz="2800" dirty="0"/>
              <a:t>                      Z EDUKACJĄ POLICYJNĄ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9116DF-3DB1-42DA-B248-E07F17C0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48355"/>
            <a:ext cx="8596668" cy="1580646"/>
          </a:xfrm>
        </p:spPr>
        <p:txBody>
          <a:bodyPr>
            <a:normAutofit/>
          </a:bodyPr>
          <a:lstStyle/>
          <a:p>
            <a:pPr algn="just"/>
            <a:r>
              <a:rPr lang="pl-PL" sz="2400" dirty="0"/>
              <a:t>Oferta zajęć obejmuje dodatkowe wyjścia na strzelnicę, poznanie w praktyce pracy policjanta, wycieczki </a:t>
            </a:r>
            <a:br>
              <a:rPr lang="pl-PL" sz="2400" dirty="0"/>
            </a:br>
            <a:r>
              <a:rPr lang="pl-PL" sz="2400" dirty="0"/>
              <a:t>na komendę, laboratorium kryminalistyczne oraz obóz szkoleniowy.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0239137-4B76-4081-88EB-EDA56B1A0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9" y="3548294"/>
            <a:ext cx="4584332" cy="30442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C4DCBE8-68DA-4823-AE1E-3522A39B4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111" y="3548294"/>
            <a:ext cx="4584332" cy="30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863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1CD3C1-CE57-4328-B58E-DF332854B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51932"/>
          </a:xfrm>
        </p:spPr>
        <p:txBody>
          <a:bodyPr>
            <a:normAutofit/>
          </a:bodyPr>
          <a:lstStyle/>
          <a:p>
            <a:r>
              <a:rPr lang="pl-PL" sz="2800" dirty="0"/>
              <a:t>                                   KLASA </a:t>
            </a:r>
            <a:br>
              <a:rPr lang="pl-PL" sz="2800" dirty="0"/>
            </a:br>
            <a:r>
              <a:rPr lang="pl-PL" sz="2800" dirty="0"/>
              <a:t>                      Z EDUKACJĄ POLICYJNĄ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070576-E3C9-4BE1-B76F-31E03CEAA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26053"/>
            <a:ext cx="8596668" cy="1499259"/>
          </a:xfrm>
        </p:spPr>
        <p:txBody>
          <a:bodyPr>
            <a:normAutofit/>
          </a:bodyPr>
          <a:lstStyle/>
          <a:p>
            <a:pPr algn="just"/>
            <a:r>
              <a:rPr lang="pl-PL" sz="2400" dirty="0"/>
              <a:t>Klasa tworzy </a:t>
            </a:r>
            <a:r>
              <a:rPr lang="pl-PL" sz="2400" dirty="0">
                <a:solidFill>
                  <a:schemeClr val="accent1"/>
                </a:solidFill>
              </a:rPr>
              <a:t>korpus kadetów </a:t>
            </a:r>
            <a:r>
              <a:rPr lang="pl-PL" sz="2400" dirty="0"/>
              <a:t>i umożliwia awans od stopnia młodszego kadeta do </a:t>
            </a:r>
            <a:r>
              <a:rPr lang="pl-PL" sz="2400" dirty="0" err="1"/>
              <a:t>nadkadeta</a:t>
            </a:r>
            <a:r>
              <a:rPr lang="pl-PL" sz="2400" dirty="0"/>
              <a:t> oraz uzyskanie końcowego certyfikatu.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7BC1C99-CD6D-46B9-B7B1-B9BF78CA4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532688"/>
            <a:ext cx="4645412" cy="30969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B39123B-DFEB-4E87-9F65-BED941AAE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14" y="3532688"/>
            <a:ext cx="5508703" cy="30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7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A7945A-620B-4644-B5CF-546CEE65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31" y="399926"/>
            <a:ext cx="8596668" cy="1320800"/>
          </a:xfrm>
        </p:spPr>
        <p:txBody>
          <a:bodyPr>
            <a:normAutofit/>
          </a:bodyPr>
          <a:lstStyle/>
          <a:p>
            <a:r>
              <a:rPr lang="pl-PL" sz="2800" dirty="0"/>
              <a:t>                                   KLASA </a:t>
            </a:r>
            <a:br>
              <a:rPr lang="pl-PL" sz="2800" dirty="0"/>
            </a:br>
            <a:r>
              <a:rPr lang="pl-PL" sz="2800" dirty="0"/>
              <a:t>                      Z EDUKACJĄ POLICYJNĄ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9B26C3-7673-4AD5-99E6-EAA60479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544" y="1511262"/>
            <a:ext cx="8596668" cy="1940386"/>
          </a:xfrm>
        </p:spPr>
        <p:txBody>
          <a:bodyPr>
            <a:normAutofit/>
          </a:bodyPr>
          <a:lstStyle/>
          <a:p>
            <a:pPr algn="just"/>
            <a:r>
              <a:rPr lang="pl-PL" sz="2400" dirty="0"/>
              <a:t>Nauka w tej klasie umożliwia przygotowanie się </a:t>
            </a:r>
            <a:br>
              <a:rPr lang="pl-PL" sz="2400" dirty="0"/>
            </a:br>
            <a:r>
              <a:rPr lang="pl-PL" sz="2400" dirty="0"/>
              <a:t>do </a:t>
            </a:r>
            <a:r>
              <a:rPr lang="pl-PL" sz="2400" dirty="0">
                <a:solidFill>
                  <a:schemeClr val="accent1"/>
                </a:solidFill>
              </a:rPr>
              <a:t>studiów prawniczych i do egzaminów rekrutacyjnych </a:t>
            </a:r>
            <a:br>
              <a:rPr lang="pl-PL" sz="2400" dirty="0">
                <a:solidFill>
                  <a:schemeClr val="accent1"/>
                </a:solidFill>
              </a:rPr>
            </a:br>
            <a:r>
              <a:rPr lang="pl-PL" sz="2400" dirty="0">
                <a:solidFill>
                  <a:schemeClr val="accent1"/>
                </a:solidFill>
              </a:rPr>
              <a:t>do Policji</a:t>
            </a:r>
            <a:r>
              <a:rPr lang="pl-PL" sz="2400" dirty="0"/>
              <a:t> oraz do podjęcia </a:t>
            </a:r>
            <a:r>
              <a:rPr lang="pl-PL" sz="2400" dirty="0">
                <a:solidFill>
                  <a:schemeClr val="accent1"/>
                </a:solidFill>
              </a:rPr>
              <a:t>pracy w innych służbach mundurowych – straż miejska, wojsko, straż pożarna </a:t>
            </a:r>
            <a:br>
              <a:rPr lang="pl-PL" sz="2400" dirty="0">
                <a:solidFill>
                  <a:schemeClr val="accent1"/>
                </a:solidFill>
              </a:rPr>
            </a:br>
            <a:r>
              <a:rPr lang="pl-PL" sz="2400" dirty="0">
                <a:solidFill>
                  <a:schemeClr val="accent1"/>
                </a:solidFill>
              </a:rPr>
              <a:t>i graniczna</a:t>
            </a:r>
            <a:r>
              <a:rPr lang="pl-PL" sz="2400" dirty="0"/>
              <a:t>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51C752F-ECD4-45F5-B3E8-91BDF395E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1" y="3632624"/>
            <a:ext cx="4520617" cy="300197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9B0B012-6075-4C31-8970-6D4CD0202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24" y="3632624"/>
            <a:ext cx="4002629" cy="300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96077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A18E0A-9F97-41CF-B2F3-AB43A51C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7727"/>
            <a:ext cx="8596668" cy="1163444"/>
          </a:xfrm>
        </p:spPr>
        <p:txBody>
          <a:bodyPr/>
          <a:lstStyle/>
          <a:p>
            <a:r>
              <a:rPr lang="pl-PL" dirty="0"/>
              <a:t>                           </a:t>
            </a:r>
            <a:r>
              <a:rPr lang="pl-PL" sz="2800" dirty="0"/>
              <a:t>KLASA </a:t>
            </a:r>
            <a:br>
              <a:rPr lang="pl-PL" sz="2800" dirty="0"/>
            </a:br>
            <a:r>
              <a:rPr lang="pl-PL" sz="2800" dirty="0"/>
              <a:t>                       Z EDUKACJĄ POLICYJNĄ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D2746B-630A-40CF-9D46-64535C606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1171"/>
            <a:ext cx="10080702" cy="16169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/>
              <a:t>PRZEDMIOTY PUNKTOWANE: </a:t>
            </a:r>
            <a:r>
              <a:rPr lang="pl-PL" sz="2400" dirty="0">
                <a:solidFill>
                  <a:schemeClr val="accent1"/>
                </a:solidFill>
              </a:rPr>
              <a:t>język polski, matematyka, język obcy i </a:t>
            </a:r>
            <a:r>
              <a:rPr lang="pl-PL" sz="2400" dirty="0" err="1">
                <a:solidFill>
                  <a:schemeClr val="accent1"/>
                </a:solidFill>
              </a:rPr>
              <a:t>wos</a:t>
            </a:r>
            <a:endParaRPr lang="pl-PL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tx1"/>
                </a:solidFill>
              </a:rPr>
              <a:t>PRZEDMIOTY W ZAKRESIE ROZSZERZONYM: </a:t>
            </a:r>
            <a:r>
              <a:rPr lang="pl-PL" sz="2400" dirty="0">
                <a:solidFill>
                  <a:schemeClr val="accent1"/>
                </a:solidFill>
              </a:rPr>
              <a:t>język angielski, historia, </a:t>
            </a:r>
            <a:r>
              <a:rPr lang="pl-PL" sz="2400" dirty="0" err="1">
                <a:solidFill>
                  <a:schemeClr val="accent1"/>
                </a:solidFill>
              </a:rPr>
              <a:t>wos</a:t>
            </a:r>
            <a:endParaRPr lang="pl-PL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tx1"/>
                </a:solidFill>
              </a:rPr>
              <a:t>JĘZYKI OBCE: </a:t>
            </a:r>
            <a:r>
              <a:rPr lang="pl-PL" sz="2400" dirty="0">
                <a:solidFill>
                  <a:schemeClr val="accent1"/>
                </a:solidFill>
              </a:rPr>
              <a:t>angielski i niemiecki</a:t>
            </a: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EE00AA5-AEE5-4FED-8430-8A89765EE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4" y="3334215"/>
            <a:ext cx="4864162" cy="324673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2C0F2FF-ED02-42DD-B1CC-16AE86791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35" y="3334215"/>
            <a:ext cx="4889198" cy="32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9744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1BCCAE-4720-4CFE-86B5-7A654893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           KLASA</a:t>
            </a:r>
            <a:br>
              <a:rPr lang="pl-PL" dirty="0"/>
            </a:br>
            <a:r>
              <a:rPr lang="pl-PL" dirty="0"/>
              <a:t>Z EDUKACJĄ SŁUŻBA OCHRONY GRANICY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E841C91-92C1-49DE-B9A7-ED95D9A9C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588" y="2219436"/>
            <a:ext cx="4390948" cy="4246336"/>
          </a:xfrm>
        </p:spPr>
      </p:pic>
    </p:spTree>
    <p:extLst>
      <p:ext uri="{BB962C8B-B14F-4D97-AF65-F5344CB8AC3E}">
        <p14:creationId xmlns:p14="http://schemas.microsoft.com/office/powerpoint/2010/main" val="33664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042A08-8462-47D0-BF75-088AFE68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85746"/>
          </a:xfrm>
        </p:spPr>
        <p:txBody>
          <a:bodyPr/>
          <a:lstStyle/>
          <a:p>
            <a:r>
              <a:rPr lang="pl-PL" dirty="0"/>
              <a:t>                           </a:t>
            </a:r>
            <a:r>
              <a:rPr lang="pl-PL" sz="2800" dirty="0"/>
              <a:t>KLASA</a:t>
            </a:r>
            <a:br>
              <a:rPr lang="pl-PL" sz="2800" dirty="0"/>
            </a:br>
            <a:r>
              <a:rPr lang="pl-PL" sz="2800" dirty="0"/>
              <a:t>          Z EDUKACJĄ SŁUŻBA OCHRONY GRANICY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9F8444-CF99-4BAC-B8A4-54D6D7A7D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59868"/>
            <a:ext cx="8596668" cy="1307440"/>
          </a:xfrm>
        </p:spPr>
        <p:txBody>
          <a:bodyPr>
            <a:normAutofit/>
          </a:bodyPr>
          <a:lstStyle/>
          <a:p>
            <a:r>
              <a:rPr lang="pl-PL" sz="2400" dirty="0"/>
              <a:t>Dodatkowy przedmiot </a:t>
            </a:r>
            <a:r>
              <a:rPr lang="pl-PL" sz="2400" dirty="0">
                <a:solidFill>
                  <a:schemeClr val="accent2"/>
                </a:solidFill>
              </a:rPr>
              <a:t>służba ochrony granicy </a:t>
            </a:r>
            <a:r>
              <a:rPr lang="pl-PL" sz="2400" dirty="0"/>
              <a:t>(2 godz. tygodniowo przez 2 lata) prowadzona przez </a:t>
            </a:r>
            <a:r>
              <a:rPr lang="pl-PL" sz="2400" dirty="0">
                <a:solidFill>
                  <a:schemeClr val="accent2"/>
                </a:solidFill>
              </a:rPr>
              <a:t>aspiranta służby celnej.</a:t>
            </a:r>
            <a:endParaRPr lang="pl-PL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6B29CE5-EF14-4C9B-A1A7-EE9ADE56C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07" y="3267308"/>
            <a:ext cx="4818721" cy="330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2_Faseta">
  <a:themeElements>
    <a:clrScheme name="Niestandardowy 2">
      <a:dk1>
        <a:sysClr val="windowText" lastClr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Głębokość">
  <a:themeElements>
    <a:clrScheme name="Głębokość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łębokość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ość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Override1.xml><?xml version="1.0" encoding="utf-8"?>
<a:themeOverride xmlns:a="http://schemas.openxmlformats.org/drawingml/2006/main">
  <a:clrScheme name="Czerwony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Czerwony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Czerwony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4.xml><?xml version="1.0" encoding="utf-8"?>
<a:themeOverride xmlns:a="http://schemas.openxmlformats.org/drawingml/2006/main">
  <a:clrScheme name="Czerwony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ppt/theme/themeOverride5.xml><?xml version="1.0" encoding="utf-8"?>
<a:themeOverride xmlns:a="http://schemas.openxmlformats.org/drawingml/2006/main">
  <a:clrScheme name="Czerwony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</TotalTime>
  <Words>573</Words>
  <Application>Microsoft Office PowerPoint</Application>
  <PresentationFormat>Panoramiczny</PresentationFormat>
  <Paragraphs>42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18</vt:i4>
      </vt:variant>
    </vt:vector>
  </HeadingPairs>
  <TitlesOfParts>
    <vt:vector size="26" baseType="lpstr">
      <vt:lpstr>Arial</vt:lpstr>
      <vt:lpstr>Corbel</vt:lpstr>
      <vt:lpstr>Modern No. 20</vt:lpstr>
      <vt:lpstr>Trebuchet MS</vt:lpstr>
      <vt:lpstr>Wingdings 3</vt:lpstr>
      <vt:lpstr>2_Faseta</vt:lpstr>
      <vt:lpstr>Faseta</vt:lpstr>
      <vt:lpstr>Głębokość</vt:lpstr>
      <vt:lpstr>     XVIII Liceum Ogólnokształcące     im. Stanisławy Filipiny Paleolog                           w Lublinie </vt:lpstr>
      <vt:lpstr>                             KLASA          Z EDUKACJĄ POLICYJNĄ</vt:lpstr>
      <vt:lpstr>                                    KLASA                         Z EDUKACJĄ POLICYJNĄ</vt:lpstr>
      <vt:lpstr>                                   KLASA                        Z EDUKACJĄ POLICYJNĄ</vt:lpstr>
      <vt:lpstr>                                   KLASA                        Z EDUKACJĄ POLICYJNĄ</vt:lpstr>
      <vt:lpstr>                                   KLASA                        Z EDUKACJĄ POLICYJNĄ</vt:lpstr>
      <vt:lpstr>                           KLASA                         Z EDUKACJĄ POLICYJNĄ</vt:lpstr>
      <vt:lpstr>                          KLASA Z EDUKACJĄ SŁUŻBA OCHRONY GRANICY</vt:lpstr>
      <vt:lpstr>                           KLASA           Z EDUKACJĄ SŁUŻBA OCHRONY GRANICY</vt:lpstr>
      <vt:lpstr>                                   KLASA           Z EDUKACJĄ SŁUŻBA OCHRONY GRANICY</vt:lpstr>
      <vt:lpstr>                                   KLASA           Z EDUKACJĄ SŁUŻBA OCHRONY GRANICY</vt:lpstr>
      <vt:lpstr>                                   KLASA           Z EDUKACJĄ SŁUŻBA OCHRONY GRANICY</vt:lpstr>
      <vt:lpstr>                                   KLASA           Z EDUKACJĄ SŁUŻBA OCHRONY GRANICY</vt:lpstr>
      <vt:lpstr>                          KLASA              Z EDUKACJĄ RATOWNICZĄ</vt:lpstr>
      <vt:lpstr>                                   KLASA                     Z EDUKACJĄ RATOWNICZĄ</vt:lpstr>
      <vt:lpstr>                           KLASA                     Z EDUKACJĄ RATOWNICZĄ</vt:lpstr>
      <vt:lpstr>                                   KLASA                     Z EDUKACJĄ RATOWNICZĄ</vt:lpstr>
      <vt:lpstr>                           KLASA                     Z EDUKACJĄ RATOWNICZĄ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XVIII Liceum Ogólnokształcące im. Stanisławy Filipiny Paleolog  w Lublinie</dc:title>
  <dc:creator>Halina Chlebińska</dc:creator>
  <cp:lastModifiedBy>Halina Chlebińska</cp:lastModifiedBy>
  <cp:revision>58</cp:revision>
  <dcterms:created xsi:type="dcterms:W3CDTF">2020-04-20T12:14:09Z</dcterms:created>
  <dcterms:modified xsi:type="dcterms:W3CDTF">2020-04-21T12:09:48Z</dcterms:modified>
</cp:coreProperties>
</file>